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297" r:id="rId3"/>
    <p:sldId id="2857" r:id="rId4"/>
    <p:sldId id="2858" r:id="rId5"/>
    <p:sldId id="2859" r:id="rId6"/>
    <p:sldId id="2856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0099"/>
    <a:srgbClr val="FFFF99"/>
    <a:srgbClr val="00ADED"/>
    <a:srgbClr val="001E5E"/>
    <a:srgbClr val="D9D9D9"/>
    <a:srgbClr val="F1EB00"/>
    <a:srgbClr val="999500"/>
    <a:srgbClr val="808080"/>
    <a:srgbClr val="FF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E1780-1836-4466-ADE6-1176198C2419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78112-D532-4E09-8D9A-454F65B705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82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35B906E3-0541-45D6-855A-860156B995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E2335E52-C218-4C1B-9706-5D5F4AD80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A6F5473C-79AE-4AB1-B038-3E166500B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690842-09AC-4205-BB2A-814C9B78B3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D1EB-9EB6-80D0-A3BF-92FAEA494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Achievements: Division of Agronomy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CC25-BAD0-037C-F0E2-5F059166B3D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ICM adoption on 25% the maize–wheat area can add 1.1–1.5 MT of maize and ₹1,458–1,644 crore annually.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 CA-based ICMs on 25% rice–wheat area can add 1.5–2.1 MT grains and ₹3,087–3,575 crore/year.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Subsurface drip saves 25% nutrients; increases maize yield by 15.3% and wheat by 10.4%; adds 5.5 MT maize + 11.3 MT wheat, giving ₹38,015 crore total benefit for maize, ₹25,807 Cr (wheat) and a total benefit: ₹38,015 Cr with reduced nutrient input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F015-DDC7-4FBB-EAA9-0161B1B6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A78E-3B84-1C56-ACB3-310D3238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35B45-BACD-3D6A-8D48-FE421C71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286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AD30-4344-8BB6-3B0B-BE48C98D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22" y="101477"/>
            <a:ext cx="7487466" cy="638298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844BB-91F4-607B-B9CB-D71A5BC9D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1B43-F29C-FCA7-3490-AE0D19C8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546BF-B3C9-7CC7-0304-9832025D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79E42-9894-E039-4610-C8C40070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E75CA-D2AD-894A-160E-879DCF06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93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3B411-6B11-D352-7723-149E0DCA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E8582-FCA4-FB90-E666-62817F322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CC98C-A9B6-3716-02AA-B0657421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EC22-4598-1D85-9769-9D147D2D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9675-9B73-0265-9107-8624D676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88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1AA66-77AE-66BA-4228-66BCD6D4A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8FF78-DA53-5B34-9FC6-AD383074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3563-273E-CA18-8DF9-42A95E01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7017-CDBD-3918-BDAC-8BC65C36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FA285-4079-4D3C-2AA0-8B21EFD3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95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78EB-641D-EC25-FFFB-21D31DC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D7D89-023C-9C9F-3A42-2B33F5A9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9BE09-5AB7-1749-2C1C-79ABE475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66A99-E3D9-8B31-C5EA-7DD2FF6B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6F986-67E5-571E-44C5-F65CB96DCDCB}"/>
              </a:ext>
            </a:extLst>
          </p:cNvPr>
          <p:cNvSpPr txBox="1"/>
          <p:nvPr userDrawn="1"/>
        </p:nvSpPr>
        <p:spPr>
          <a:xfrm>
            <a:off x="626165" y="1123123"/>
            <a:ext cx="684806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Rounded MT Bold" panose="020F0704030504030204" pitchFamily="34" charset="0"/>
              </a:rPr>
              <a:t>ICM adoption on 25% the maize–wheat area can add 1.1–1.5 MT of maize and ₹1,458–1,644 crore annually.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Rounded MT Bold" panose="020F0704030504030204" pitchFamily="34" charset="0"/>
              </a:rPr>
              <a:t> CA-based ICMs on 25% rice–wheat area can add 1.5–2.1 MT grains and ₹3,087–3,575 crore/year.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rial Rounded MT Bold" panose="020F0704030504030204" pitchFamily="34" charset="0"/>
              </a:rPr>
              <a:t>Subsurface drip saves 25% nutrients; increases maize yield by 15.3% and wheat by 10.4%; adds 5.5 MT maize + 11.3 MT wheat, giving ₹38,015 crore total benefit for maize, ₹25,807 Cr (wheat) and a total benefit: ₹38,015 Cr with reduced nutrient input</a:t>
            </a:r>
          </a:p>
        </p:txBody>
      </p:sp>
    </p:spTree>
    <p:extLst>
      <p:ext uri="{BB962C8B-B14F-4D97-AF65-F5344CB8AC3E}">
        <p14:creationId xmlns:p14="http://schemas.microsoft.com/office/powerpoint/2010/main" val="720134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AF42-C24F-3238-B028-FC7E48343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AC1F3-1149-A765-17FF-D082E7623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ECC57-C60F-4F28-6DB0-2DA39D82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E8F66-29F5-9619-5782-CEE586EA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938C-7137-1DB3-AEC2-230561E7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66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8289-0E80-1B23-E183-D2EFFE70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D1D6B-66F2-E6DE-C216-61C42096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EC31B-EEBC-F138-556B-41E28A86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4C8F-25B8-960C-7FD7-27B99195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BEF5-96EE-762D-E4D0-A4C7EEB2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80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4BA-11CE-4E75-19BD-B524AF48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2BAD1-FE1F-7563-1E6B-7327FE6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F165B-4B16-CDFD-F2F4-8EF1D698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692F2-AAD3-0403-C424-15A8D2C6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9116-E64E-D0C5-9F8A-9F7B077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042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5F10-D46F-0998-0911-951CD644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2397-BC1F-B8CE-D85D-71DD36F97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EC09A-91B6-F8C7-BF97-19254D46C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1761F-76AA-CFFD-2D81-9CC6710A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AB3B6-0819-8203-5AE9-405B4E56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747F-CA99-DFB5-A7C5-2C7B63D8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227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BA5B-4332-9D9B-DE1E-718ABC88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1861B-9432-EC41-BE74-7C4D2A89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D08BE-2DD6-07BE-BB72-009E2DEFD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B8043-4614-7C24-8525-4D202A775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49318-4260-131F-65F5-52CA06191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8C18-6C39-6A43-7EAB-861F9D00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E3CE9-5913-0411-F354-2E0590A3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DA80-6C42-9FB6-4E9F-D0DE87DD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67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13E0-F35B-8219-E6B5-2476AE57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13CAA-B614-8B91-2FB8-131273B9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D6B45-7FFC-BC8D-554D-FFF5B2B0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2F700-DA93-64A0-A3C3-83C1E968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66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9F74-8B0E-814F-D03C-0477F5162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Future plan for 2026-2031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F5D53-E8EC-6C34-BFC6-483B90DA84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Division of Agronomy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407F-10DE-A40A-FFFB-EFF33CCF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98B5-032A-5F68-7402-5EAB464F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7B5B-850C-2129-A120-D7321E4A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47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BD4A7-FFA2-D7FF-AC19-5895AF35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C14DD-FDF7-24A8-D025-3D592AFD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5271E-64D5-8E51-E7BA-C2F40B6C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824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C14F-786E-E27C-881C-19157873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4E2C8-4D67-933F-A964-1A203FB4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B0F48-1A40-C946-0513-AD9EB45F4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E4E8B-934D-BE3C-6866-C5B6E171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1B397-19B0-92A7-F933-3DE0EC83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72938-4230-6DF8-60FD-F92F959F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23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913D-234F-446D-1FBB-5B42603A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61899D-32B9-B4A7-3573-86C0C46B6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6CCC-E850-D4B6-4385-DCB6B620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A8437-F2D5-1E9C-9FA0-88323834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B67A0-CE89-9E11-2487-3FD11164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221F6-942F-EA34-2DD1-595EFC23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685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8BC6-0F65-83D4-EB0C-55DACB20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6092B-7837-7909-E3FF-E01CDDFFE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51A4-0CA0-B3C8-8451-1E29C436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F6F8D-1C9C-F6E9-2776-A43C9572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B67D2-82A7-DEFE-0486-D1C6D8DF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26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C5512-6CCB-DB98-FA4D-A626CA708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F47C9-A792-97C8-A119-8420C8E5F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603B-532D-1D00-C7BD-DD429FF8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28AE-4AA8-3CD1-5C7A-0383D0B0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0280F-01B8-FE1E-B595-02CFF2F7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15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0AE0-F6B6-710B-8561-FEF0C32DC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Future plan 2026-31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94A5-0250-8B2D-1861-2F9AC51BA42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6592" y="904461"/>
            <a:ext cx="11420060" cy="531743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Climate-smart agronomy for achieving 520 MT FGs,  WUE 40-60, NUE 35-55, and mechanization 47-70 % by  2047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Design system-agronomy that optimize regenerative practices by enhancing crop diversity, soil biological functions, carbon sequestration and input-use efficiency to improve productivity, resilience and advance net-zero emission goals.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Precision-scalable agronomy to reduce yield gaps, supported by ML-driven evidence-based practices that enhance yields and lower emissions across different cropping systems.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AI-driven precision weeding with drone-based nano-herbicide micro-dosing integrated with residue-mediated weed suppression, and soil–biodiversity–weed interaction–driven innovations for resilient cropping systems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9A280-BB4F-C92A-6A13-E9208DA3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2FF0E-FBA2-D89B-29E2-6F9AAF0D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7A554-919C-3C63-9A48-9702F118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5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4E65-65AF-B7B0-F5C8-E13BC81C5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Future plan agronomy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EE73D-4BF7-8BA2-6D9B-40766761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16972-40B6-D61F-D656-3599B34A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11CBB-BCA4-92D9-56E0-30655FEE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B00B1-A014-E729-C953-CA8C1DFBDE3E}"/>
              </a:ext>
            </a:extLst>
          </p:cNvPr>
          <p:cNvSpPr txBox="1"/>
          <p:nvPr userDrawn="1"/>
        </p:nvSpPr>
        <p:spPr>
          <a:xfrm>
            <a:off x="655983" y="1113183"/>
            <a:ext cx="112212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Quantification of ecosystem services in a diversified system, </a:t>
            </a:r>
            <a:r>
              <a:rPr lang="en-US" sz="2800" dirty="0" err="1">
                <a:latin typeface="Arial Rounded MT Bold" panose="020F0704030504030204" pitchFamily="34" charset="0"/>
              </a:rPr>
              <a:t>monetisation</a:t>
            </a:r>
            <a:r>
              <a:rPr lang="en-US" sz="2800" dirty="0">
                <a:latin typeface="Arial Rounded MT Bold" panose="020F0704030504030204" pitchFamily="34" charset="0"/>
              </a:rPr>
              <a:t> of non-monitoring inputs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Agronomy outreach,  farmer-centric systems enabling self-reliance through participatory research, on-farm demos, innovation platforms, AI-driven extension, and KVK-supported regenerative skills.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Minimizing reliance on imported fertilizers and </a:t>
            </a:r>
            <a:r>
              <a:rPr lang="en-US" sz="2800" dirty="0" err="1">
                <a:latin typeface="Arial Rounded MT Bold" panose="020F0704030504030204" pitchFamily="34" charset="0"/>
              </a:rPr>
              <a:t>agro</a:t>
            </a:r>
            <a:r>
              <a:rPr lang="en-US" sz="2800" dirty="0">
                <a:latin typeface="Arial Rounded MT Bold" panose="020F0704030504030204" pitchFamily="34" charset="0"/>
              </a:rPr>
              <a:t>-chemicals through optimized nutrient cycling and closed-loop bioresource management.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Carbon Farming &amp; Low-Emission Pathways-On-farm carbon measurement, monitoring &amp; record-keeping</a:t>
            </a:r>
          </a:p>
        </p:txBody>
      </p:sp>
    </p:spTree>
    <p:extLst>
      <p:ext uri="{BB962C8B-B14F-4D97-AF65-F5344CB8AC3E}">
        <p14:creationId xmlns:p14="http://schemas.microsoft.com/office/powerpoint/2010/main" val="306888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53E62-F604-A6DC-C667-CCAC5D041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Future plan agronomy 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BE7E3-611C-EC7E-F721-7D5F7726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022D1-56D7-29DB-C332-DA39E3F7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D9AB8-AB6B-AC29-FC8A-5E9F3052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0296D-4F34-DC1E-FEC2-8A788A1BB679}"/>
              </a:ext>
            </a:extLst>
          </p:cNvPr>
          <p:cNvSpPr txBox="1"/>
          <p:nvPr userDrawn="1"/>
        </p:nvSpPr>
        <p:spPr>
          <a:xfrm>
            <a:off x="687456" y="1033669"/>
            <a:ext cx="108170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Region-specific diversified regenerative farming integrates agroecology-based cropping patterns tailored to local soils and climate with on-farm validation, and combines livestock, organics and circular bioeconomy through scalable, location-specific IFS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latin typeface="Arial Rounded MT Bold" panose="020F0704030504030204" pitchFamily="34" charset="0"/>
              </a:rPr>
              <a:t>Advance natural farming by assessing scalable crop–soil–microbiome interactions that improve nutrient cycling, yield stability, and long-term sustainability of India’s agri-food systems</a:t>
            </a:r>
          </a:p>
        </p:txBody>
      </p:sp>
    </p:spTree>
    <p:extLst>
      <p:ext uri="{BB962C8B-B14F-4D97-AF65-F5344CB8AC3E}">
        <p14:creationId xmlns:p14="http://schemas.microsoft.com/office/powerpoint/2010/main" val="18666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C1BF-8CCA-7F50-C5DE-BDFD4F0D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345"/>
            <a:ext cx="10515600" cy="82391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B20E4-75E5-F2D5-AC1B-2CE63B85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E0DF5-C7BD-D799-ADE6-F57267D14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ABFA4-C571-222B-BB58-461B76744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7C73C-F792-32B6-5690-1261BE79E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807B9-69C9-EF0C-D672-4DC00681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1385F-C2DC-A8B0-FAEC-0F9C0CFC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DE44C-3F81-2C80-F15F-6FFEAF6D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757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AE9BF-4983-1880-A066-CDF07066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9912A-CCED-F260-EAAB-23994C2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ED3D1-28F1-E03C-0C66-F2B757E2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BAA82-8D2E-39EA-0337-0A7C3708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173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67482-80A5-0236-D818-5CEB5502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ADDAA-2290-C55D-89DE-408070A9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BC1E7-9136-46AB-6AAD-89B2F2EF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0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5A82-26DA-218D-B408-7FE13B50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7496344" cy="573689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CDF03-151A-982A-4B35-2B9E39E8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2A81D-7CFA-F738-E9C4-82EB23AD8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3DDCA-6366-B25F-7CDA-6713BAD5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61C1161-220E-4978-9855-53EAC688AD16}" type="datetimeFigureOut">
              <a:rPr lang="en-IN" smtClean="0"/>
              <a:pPr/>
              <a:t>30-12-2025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EA87A-5886-A4C7-9B1C-79323784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2E2A9-573F-0B41-2F63-8877EE59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CB55E86-F408-4FC7-82B8-D2152D77D9A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337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0E306-D53B-BE62-F72B-718640BF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Division of Agronomy: Achievements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1592-0B06-987B-36EC-4B157CFA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052" y="13398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CRI adds 22–34 MT wheat and generates ₹54,000–81,000 crore revenue.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IFS gives 2–6× more food, 2–3× higher income, 60–70% eco-efficiency, and 3–4× energy productivity; by  covering 10% area in the rice-wheat belt, it can yield ₹13,231 crore benefit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 Diversifying 1 Mha of rice–wheat area can double farmer income (₹70,000 → ₹1.5 lakh/ha) and add ₹80,000 crore by 2030.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Rounded MT Bold" panose="020F0704030504030204" pitchFamily="34" charset="0"/>
              </a:rPr>
              <a:t>Neem-Coated Urea saves 5 kg/bag, cuts N losses by ~7 kg/ha, reduces imports by 7 MT, saves ₹6,000–7,000 crore subsidy, and increases NUE by 10–15%.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56407-C5E0-2986-7503-7B125FD9D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1161-220E-4978-9855-53EAC688AD16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36775-D6B6-9A0B-6C70-2AE2532E2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47762-CD02-EA64-5748-2B03D469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55E86-F408-4FC7-82B8-D2152D77D9A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6E62F8B-AB78-47EC-9CA2-1C75ADA6D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9850"/>
            <a:ext cx="5032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FB05542E-954B-4A8B-A884-361076108D25}"/>
              </a:ext>
            </a:extLst>
          </p:cNvPr>
          <p:cNvSpPr/>
          <p:nvPr userDrawn="1"/>
        </p:nvSpPr>
        <p:spPr bwMode="auto">
          <a:xfrm rot="5400000">
            <a:off x="11115806" y="-618578"/>
            <a:ext cx="365123" cy="169836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IARI, New Delhi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7691F8-AF30-4A35-AD7C-B74F97A366FE}"/>
              </a:ext>
            </a:extLst>
          </p:cNvPr>
          <p:cNvCxnSpPr/>
          <p:nvPr userDrawn="1"/>
        </p:nvCxnSpPr>
        <p:spPr>
          <a:xfrm>
            <a:off x="0" y="843052"/>
            <a:ext cx="12182669" cy="0"/>
          </a:xfrm>
          <a:prstGeom prst="lin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6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1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717B8-082D-9D53-3C91-1C2EC45A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E8F09-F4FE-F008-1419-66922DDB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3BFF0-0726-931E-B6BE-13A862D8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D98C-F6DF-4F96-A22F-A8A93E218D9A}" type="datetimeFigureOut">
              <a:rPr lang="en-IN" smtClean="0"/>
              <a:t>30-12-2025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B74E-FAB8-E804-53B2-2E64DF963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A689-95AD-7D1E-6A44-FB8DFB2F3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0199A-8DA3-4719-B320-E200DF5A28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41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02C5B-11D6-F07B-DE75-17CB9169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12193" y="0"/>
            <a:ext cx="12192000" cy="6858000"/>
          </a:xfrm>
          <a:prstGeom prst="rect">
            <a:avLst/>
          </a:prstGeom>
        </p:spPr>
      </p:pic>
      <p:sp>
        <p:nvSpPr>
          <p:cNvPr id="49156" name="TextBox 5">
            <a:extLst>
              <a:ext uri="{FF2B5EF4-FFF2-40B4-BE49-F238E27FC236}">
                <a16:creationId xmlns:a16="http://schemas.microsoft.com/office/drawing/2014/main" id="{56BB3E8F-9AD6-4D13-B63F-D4D96931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247" y="4418960"/>
            <a:ext cx="5254753" cy="2439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lIns="83732" tIns="41866" rIns="83732" bIns="4186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3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83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Dr. Sanjay Singh Rathore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FNAAS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83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Head,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Division of Agronomy</a:t>
            </a:r>
          </a:p>
          <a:p>
            <a:pPr marL="0" marR="0" lvl="0" indent="0" algn="ctr" defTabSz="8373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ICAR-Indian Agricultural Research Institute,</a:t>
            </a:r>
          </a:p>
          <a:p>
            <a:pPr marL="0" marR="0" lvl="0" indent="0" algn="ctr" defTabSz="8373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 New Delhi -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110 012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ahoma" panose="020B0604030504040204" pitchFamily="34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0DF6F473-3EEC-48B7-9725-D51DDD337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2" y="-136149"/>
            <a:ext cx="169164" cy="3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32" tIns="41866" rIns="83732" bIns="41866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3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50519-383A-4713-9F46-E87DE70A5FFC}"/>
              </a:ext>
            </a:extLst>
          </p:cNvPr>
          <p:cNvSpPr txBox="1"/>
          <p:nvPr/>
        </p:nvSpPr>
        <p:spPr>
          <a:xfrm>
            <a:off x="494075" y="315605"/>
            <a:ext cx="11508649" cy="5847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Agronomy for Viksit Bharat 2047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1FA09-23FA-4083-AE5C-72B4A493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F5924-4B04-48DA-AFAE-86B1AA75E6C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9CB0C540-00DA-4A93-B17F-E82DC7E8D6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846C2F55-231F-44EA-850A-0B6276046E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4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8317-A962-9CF1-F3A0-CE786E96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96811"/>
            <a:ext cx="9525000" cy="37894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Significant Achievements of the Division during the last 5 years</a:t>
            </a:r>
            <a:endParaRPr lang="en-IN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4F10C7-373B-A16F-A83C-1C5838A2C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153672"/>
              </p:ext>
            </p:extLst>
          </p:nvPr>
        </p:nvGraphicFramePr>
        <p:xfrm>
          <a:off x="161364" y="681318"/>
          <a:ext cx="11698941" cy="597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752">
                  <a:extLst>
                    <a:ext uri="{9D8B030D-6E8A-4147-A177-3AD203B41FA5}">
                      <a16:colId xmlns:a16="http://schemas.microsoft.com/office/drawing/2014/main" val="3749866931"/>
                    </a:ext>
                  </a:extLst>
                </a:gridCol>
                <a:gridCol w="2010471">
                  <a:extLst>
                    <a:ext uri="{9D8B030D-6E8A-4147-A177-3AD203B41FA5}">
                      <a16:colId xmlns:a16="http://schemas.microsoft.com/office/drawing/2014/main" val="3740506879"/>
                    </a:ext>
                  </a:extLst>
                </a:gridCol>
                <a:gridCol w="4312052">
                  <a:extLst>
                    <a:ext uri="{9D8B030D-6E8A-4147-A177-3AD203B41FA5}">
                      <a16:colId xmlns:a16="http://schemas.microsoft.com/office/drawing/2014/main" val="2922547520"/>
                    </a:ext>
                  </a:extLst>
                </a:gridCol>
                <a:gridCol w="2028666">
                  <a:extLst>
                    <a:ext uri="{9D8B030D-6E8A-4147-A177-3AD203B41FA5}">
                      <a16:colId xmlns:a16="http://schemas.microsoft.com/office/drawing/2014/main" val="1744682485"/>
                    </a:ext>
                  </a:extLst>
                </a:gridCol>
              </a:tblGrid>
              <a:tr h="40574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Major national priority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Achievement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Impact 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Targeted Area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66362"/>
                  </a:ext>
                </a:extLst>
              </a:tr>
              <a:tr h="1441585">
                <a:tc rowSpan="4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Diversification of the existing production system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Addressing malnutrition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Carbon-neutral production systems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Productivity and income enhancement, reducing production costs, and restoring degraded land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Promotion of natural and organic farming practices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Customized IFS model (Crop + Dairy + Fishery + Poultry + Duckery + Apiary + Boundary Plantation + Biogas unit + Vermi compost) for IGP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Rice-eq. Yield 6x over R-W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Eco-efficiency index (INR per kg CO2 eq 43.9 Vs 13.2 in R-W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GHGI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(kg CO</a:t>
                      </a:r>
                      <a:r>
                        <a:rPr lang="en-US" sz="1200" baseline="-25000" dirty="0"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eq per kg food production) 0.16 Vs 0.74 in R-W system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 (Punjab, Haryana, Delhi, U.P and Bihar)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34423"/>
                  </a:ext>
                </a:extLst>
              </a:tr>
              <a:tr h="1249374">
                <a:tc vMerge="1"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Carbon-neutral production systems</a:t>
                      </a:r>
                      <a:endParaRPr lang="en-IN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Developed land configuration and cereal-legume integration systems for IGP</a:t>
                      </a:r>
                    </a:p>
                    <a:p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Productivity gain (11.6% over FB) (~ 2.0 Fold over maize-wheat)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>
                          <a:latin typeface="Arial Rounded MT Bold" panose="020F0704030504030204" pitchFamily="34" charset="0"/>
                        </a:rPr>
                        <a:t>Eco-efficiency (~90%)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Energy productivity (~2.26 times)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9093"/>
                  </a:ext>
                </a:extLst>
              </a:tr>
              <a:tr h="1826008">
                <a:tc vMerge="1"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Productivity and income enhancement, reducing production costs, and restoring degraded land</a:t>
                      </a:r>
                      <a:endParaRPr lang="en-IN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Designed ICM modules for the cereal-based system of IGP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Triple ZT maize and wheat with residues and green manures along with liquid biofertilizers / AMF and integrated water/weed/nutrient) Based on ICMs, investments gave 24.3-27.4% additional returns than conventional practices.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In rice-wheat rotation, CA-based ICM modules (DSR–ZT wheat) had a positive impact on the system yields (10-14%) and farm economics (19-22%) than CT rice–wheat rotation. 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0675"/>
                  </a:ext>
                </a:extLst>
              </a:tr>
              <a:tr h="1057163">
                <a:tc vMerge="1">
                  <a:txBody>
                    <a:bodyPr/>
                    <a:lstStyle/>
                    <a:p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Optimisation of natural farming components for PP-wheat, PM-mustard systems and maize-wheat systems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The wheat-equivalent grain yield ranged from 36% lower in the first year to 27% higher in the third year than chemical fertilisers in the PP-wheat system. It indicates the potential NF without yield penalties over the years.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U.P., Rajasthan, H.P., Uttarakhand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7222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0BCAB38-0895-B81D-032D-7283CABC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58" y="2909482"/>
            <a:ext cx="2973452" cy="1494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A7BF6-122E-7BA4-173F-7CC573967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953"/>
          <a:stretch/>
        </p:blipFill>
        <p:spPr>
          <a:xfrm>
            <a:off x="1422233" y="4509332"/>
            <a:ext cx="1767774" cy="1244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25286-CB9F-6748-5E1A-5A3A73BA1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78" t="8910" b="3366"/>
          <a:stretch/>
        </p:blipFill>
        <p:spPr>
          <a:xfrm>
            <a:off x="161365" y="4129261"/>
            <a:ext cx="1260868" cy="223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10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4AA8E68-C7A7-49F9-8329-3592A0B23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198530"/>
              </p:ext>
            </p:extLst>
          </p:nvPr>
        </p:nvGraphicFramePr>
        <p:xfrm>
          <a:off x="116541" y="38547"/>
          <a:ext cx="1170790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72">
                  <a:extLst>
                    <a:ext uri="{9D8B030D-6E8A-4147-A177-3AD203B41FA5}">
                      <a16:colId xmlns:a16="http://schemas.microsoft.com/office/drawing/2014/main" val="3749866931"/>
                    </a:ext>
                  </a:extLst>
                </a:gridCol>
                <a:gridCol w="3068263">
                  <a:extLst>
                    <a:ext uri="{9D8B030D-6E8A-4147-A177-3AD203B41FA5}">
                      <a16:colId xmlns:a16="http://schemas.microsoft.com/office/drawing/2014/main" val="3740506879"/>
                    </a:ext>
                  </a:extLst>
                </a:gridCol>
                <a:gridCol w="6042212">
                  <a:extLst>
                    <a:ext uri="{9D8B030D-6E8A-4147-A177-3AD203B41FA5}">
                      <a16:colId xmlns:a16="http://schemas.microsoft.com/office/drawing/2014/main" val="2922547520"/>
                    </a:ext>
                  </a:extLst>
                </a:gridCol>
                <a:gridCol w="1255058">
                  <a:extLst>
                    <a:ext uri="{9D8B030D-6E8A-4147-A177-3AD203B41FA5}">
                      <a16:colId xmlns:a16="http://schemas.microsoft.com/office/drawing/2014/main" val="1388651689"/>
                    </a:ext>
                  </a:extLst>
                </a:gridCol>
              </a:tblGrid>
              <a:tr h="42336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Major national priority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Achievement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Impact 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Target area</a:t>
                      </a:r>
                    </a:p>
                    <a:p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66362"/>
                  </a:ext>
                </a:extLst>
              </a:tr>
              <a:tr h="1100743">
                <a:tc rowSpan="4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Enhancing nutrients and water use efficiencies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n-IN" sz="1200" dirty="0">
                          <a:latin typeface="Arial Rounded MT Bold" panose="020F0704030504030204" pitchFamily="34" charset="0"/>
                        </a:rPr>
                        <a:t>Addressing malnutrition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Development and evaluation of novel fertilizer materials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Boron-coated urea, sulfur-coated urea, and Zn-coated urea materials increased recovery efficiency (RE) up to 78% in rice crop, which is much higher than the VK@2047 target of 55%. (Targeting urea 1.5 lakh </a:t>
                      </a:r>
                      <a:r>
                        <a:rPr lang="en-US" sz="1200" dirty="0" err="1">
                          <a:latin typeface="Arial Rounded MT Bold" panose="020F0704030504030204" pitchFamily="34" charset="0"/>
                        </a:rPr>
                        <a:t>cr</a:t>
                      </a: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 urea usages)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IN" sz="1200" b="1" dirty="0">
                          <a:latin typeface="Arial Rounded MT Bold" panose="020F0704030504030204" pitchFamily="34" charset="0"/>
                        </a:rPr>
                        <a:t>North-western IGP (Punjab, Haryana, Delhi, U.P and Bihar)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IN" sz="12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34423"/>
                  </a:ext>
                </a:extLst>
              </a:tr>
              <a:tr h="729607">
                <a:tc vMerge="1"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Carbon-neutral production systems</a:t>
                      </a:r>
                      <a:endParaRPr lang="en-IN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Development of an agronomic protocol for nano-fertiliser use in major cropping systems of India (Collaborative work, Agronomy, SSAC, Plant Physiology, ICAR- IARI, TNAU, GBPUAT, ICAR-CRIDA)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Overall, the use of 75% RDN through Prilled Urea (Neem-coated) and two sprays of Nano Urea gives a statistically similar yield as in 100% RDN.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Further reduction in fertiliser Nitrogen to 50% and two sprays of Nano urea reduces the yield significantly. Thus, new formats of Nano urea/Nano DAP are being evaluated.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 (Punjab, Haryana, Delhi, U.P and Bihar)</a:t>
                      </a:r>
                      <a:endParaRPr lang="en-IN" sz="12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9093"/>
                  </a:ext>
                </a:extLst>
              </a:tr>
              <a:tr h="931398">
                <a:tc vMerge="1"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Productivity and income enhancement, reducing production costs, and restoring degraded land</a:t>
                      </a:r>
                      <a:endParaRPr lang="en-IN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Arial Rounded MT Bold" panose="020F0704030504030204" pitchFamily="34" charset="0"/>
                        </a:rPr>
                        <a:t>Developed Sub-surface drip fertigation (SSDF) system for the maize-wheat-mung bean system</a:t>
                      </a:r>
                    </a:p>
                    <a:p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SSDF resulted in 40-50% irrigation water saving over conventional floods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Nutrient savings 25-50% NPK saving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NUE increased by 40-50%, KUE increased by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upto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80%, PUE increased 35% in SSDF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SSDF of 50% nutrients is equivalent to 100% nutrients in conventional</a:t>
                      </a:r>
                      <a:endParaRPr lang="en-IN" sz="12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2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Indo Gangetic Plains</a:t>
                      </a:r>
                      <a:endParaRPr lang="en-IN" sz="1200" b="1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0675"/>
                  </a:ext>
                </a:extLst>
              </a:tr>
              <a:tr h="762053">
                <a:tc vMerge="1">
                  <a:txBody>
                    <a:bodyPr/>
                    <a:lstStyle/>
                    <a:p>
                      <a:endParaRPr lang="en-IN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Development of an agronomic protocol for the biofortification of pearl millets, rice, and cluster bean</a:t>
                      </a:r>
                      <a:endParaRPr lang="en-IN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 Rounded MT Bold" panose="020F0704030504030204" pitchFamily="34" charset="0"/>
                        </a:rPr>
                        <a:t>Agronomic biofortification resulted in Zn content in rice grain (37.9 mg kg−1)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>
                          <a:latin typeface="Arial Rounded MT Bold" panose="020F0704030504030204" pitchFamily="34" charset="0"/>
                        </a:rPr>
                        <a:t>ZT (P + C – M + B) system resulted in the highest Fe content in PM grain (69.2 mg kg-1)</a:t>
                      </a:r>
                      <a:endParaRPr lang="en-US" sz="12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Arial Rounded MT Bold" panose="020F0704030504030204" pitchFamily="34" charset="0"/>
                        </a:rPr>
                        <a:t>Rajasthan, some part of Haryana and U.P.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731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A62D11-D7B9-061C-DFB7-FC8913881EC1}"/>
              </a:ext>
            </a:extLst>
          </p:cNvPr>
          <p:cNvSpPr txBox="1"/>
          <p:nvPr/>
        </p:nvSpPr>
        <p:spPr>
          <a:xfrm>
            <a:off x="217392" y="4913461"/>
            <a:ext cx="3532094" cy="170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500" b="1" dirty="0">
                <a:latin typeface="Arial Nova" panose="020B0504020202020204" pitchFamily="34" charset="0"/>
              </a:rPr>
              <a:t>Total technologies certified by ICAR in the last five years: 20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500" b="1" dirty="0">
                <a:latin typeface="Arial Nova" panose="020B0504020202020204" pitchFamily="34" charset="0"/>
              </a:rPr>
              <a:t>Research papers: 813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500" b="1" dirty="0">
                <a:latin typeface="Arial Nova" panose="020B0504020202020204" pitchFamily="34" charset="0"/>
              </a:rPr>
              <a:t>Total citations of the scientists: 81152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500" b="1" dirty="0">
                <a:latin typeface="Arial Nova" panose="020B0504020202020204" pitchFamily="34" charset="0"/>
              </a:rPr>
              <a:t>Per scientist citation: </a:t>
            </a:r>
            <a:r>
              <a:rPr lang="en-IN" sz="1500" b="1" dirty="0">
                <a:latin typeface="Arial Nova" panose="020B0504020202020204" pitchFamily="34" charset="0"/>
              </a:rPr>
              <a:t>3528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IN" sz="1500" b="1" dirty="0">
                <a:latin typeface="Arial Nova" panose="020B0504020202020204" pitchFamily="34" charset="0"/>
              </a:rPr>
              <a:t>Average H-index: 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5B794E-D1A9-84E3-3694-91D8C648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28" y="4733928"/>
            <a:ext cx="3379695" cy="2137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92906-C6C8-00EB-769A-E2044317FAEA}"/>
              </a:ext>
            </a:extLst>
          </p:cNvPr>
          <p:cNvSpPr txBox="1"/>
          <p:nvPr/>
        </p:nvSpPr>
        <p:spPr>
          <a:xfrm>
            <a:off x="7794812" y="4925510"/>
            <a:ext cx="391757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200" b="1" dirty="0">
                <a:latin typeface="Arial Nova" panose="020B0504020202020204" pitchFamily="34" charset="0"/>
              </a:rPr>
              <a:t>Externally funded Mega project: Largest CSR- project (41.0 Cr)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200" b="1" dirty="0" err="1">
                <a:latin typeface="Arial Nova" panose="020B0504020202020204" pitchFamily="34" charset="0"/>
              </a:rPr>
              <a:t>Pr</a:t>
            </a:r>
            <a:r>
              <a:rPr lang="en-US" sz="1200" b="1" dirty="0">
                <a:latin typeface="Arial Nova" panose="020B0504020202020204" pitchFamily="34" charset="0"/>
              </a:rPr>
              <a:t> Scientific Advisor (PSA) through Rural Technology Action Group (</a:t>
            </a:r>
            <a:r>
              <a:rPr lang="en-US" sz="1200" b="1" dirty="0" err="1">
                <a:latin typeface="Arial Nova" panose="020B0504020202020204" pitchFamily="34" charset="0"/>
              </a:rPr>
              <a:t>RuTAG</a:t>
            </a:r>
            <a:r>
              <a:rPr lang="en-US" sz="1200" b="1" dirty="0">
                <a:latin typeface="Arial Nova" panose="020B0504020202020204" pitchFamily="34" charset="0"/>
              </a:rPr>
              <a:t>)  </a:t>
            </a:r>
            <a:r>
              <a:rPr lang="en-US" sz="1200" b="1" dirty="0" err="1">
                <a:latin typeface="Arial Nova" panose="020B0504020202020204" pitchFamily="34" charset="0"/>
              </a:rPr>
              <a:t>mobilises</a:t>
            </a:r>
            <a:r>
              <a:rPr lang="en-US" sz="1200" b="1" dirty="0">
                <a:latin typeface="Arial Nova" panose="020B0504020202020204" pitchFamily="34" charset="0"/>
              </a:rPr>
              <a:t> a 2.5 </a:t>
            </a:r>
            <a:r>
              <a:rPr lang="en-US" sz="1200" b="1" dirty="0" err="1">
                <a:latin typeface="Arial Nova" panose="020B0504020202020204" pitchFamily="34" charset="0"/>
              </a:rPr>
              <a:t>cr</a:t>
            </a:r>
            <a:r>
              <a:rPr lang="en-US" sz="1200" b="1" dirty="0">
                <a:latin typeface="Arial Nova" panose="020B0504020202020204" pitchFamily="34" charset="0"/>
              </a:rPr>
              <a:t> project in the division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200" b="1" dirty="0">
                <a:latin typeface="Arial Nova" panose="020B0504020202020204" pitchFamily="34" charset="0"/>
              </a:rPr>
              <a:t>UM6P agreed for the umbrella MOUs and proposal submitted to ICAR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200" b="1" dirty="0">
                <a:latin typeface="Arial Nova" panose="020B0504020202020204" pitchFamily="34" charset="0"/>
              </a:rPr>
              <a:t>Human Resource Development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200" b="1" dirty="0">
                <a:latin typeface="Arial Nova" panose="020B0504020202020204" pitchFamily="34" charset="0"/>
              </a:rPr>
              <a:t>AICRPs varietal evaluation </a:t>
            </a:r>
          </a:p>
        </p:txBody>
      </p:sp>
    </p:spTree>
    <p:extLst>
      <p:ext uri="{BB962C8B-B14F-4D97-AF65-F5344CB8AC3E}">
        <p14:creationId xmlns:p14="http://schemas.microsoft.com/office/powerpoint/2010/main" val="176420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174912-2438-F6B6-2661-129CB5C9E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35600"/>
              </p:ext>
            </p:extLst>
          </p:nvPr>
        </p:nvGraphicFramePr>
        <p:xfrm>
          <a:off x="277906" y="620487"/>
          <a:ext cx="11537576" cy="4351537"/>
        </p:xfrm>
        <a:graphic>
          <a:graphicData uri="http://schemas.openxmlformats.org/drawingml/2006/table">
            <a:tbl>
              <a:tblPr firstRow="1" bandRow="1"/>
              <a:tblGrid>
                <a:gridCol w="1873623">
                  <a:extLst>
                    <a:ext uri="{9D8B030D-6E8A-4147-A177-3AD203B41FA5}">
                      <a16:colId xmlns:a16="http://schemas.microsoft.com/office/drawing/2014/main" val="1451238406"/>
                    </a:ext>
                  </a:extLst>
                </a:gridCol>
                <a:gridCol w="2356082">
                  <a:extLst>
                    <a:ext uri="{9D8B030D-6E8A-4147-A177-3AD203B41FA5}">
                      <a16:colId xmlns:a16="http://schemas.microsoft.com/office/drawing/2014/main" val="4055204888"/>
                    </a:ext>
                  </a:extLst>
                </a:gridCol>
                <a:gridCol w="3164521">
                  <a:extLst>
                    <a:ext uri="{9D8B030D-6E8A-4147-A177-3AD203B41FA5}">
                      <a16:colId xmlns:a16="http://schemas.microsoft.com/office/drawing/2014/main" val="443085673"/>
                    </a:ext>
                  </a:extLst>
                </a:gridCol>
                <a:gridCol w="1353073">
                  <a:extLst>
                    <a:ext uri="{9D8B030D-6E8A-4147-A177-3AD203B41FA5}">
                      <a16:colId xmlns:a16="http://schemas.microsoft.com/office/drawing/2014/main" val="2104264601"/>
                    </a:ext>
                  </a:extLst>
                </a:gridCol>
                <a:gridCol w="2790277">
                  <a:extLst>
                    <a:ext uri="{9D8B030D-6E8A-4147-A177-3AD203B41FA5}">
                      <a16:colId xmlns:a16="http://schemas.microsoft.com/office/drawing/2014/main" val="631712130"/>
                    </a:ext>
                  </a:extLst>
                </a:gridCol>
              </a:tblGrid>
              <a:tr h="358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National challenges/ issues addressed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Research 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7950" indent="-10795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Outcome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Target area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2400" indent="-1524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Possible Benefit in target area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702360"/>
                  </a:ext>
                </a:extLst>
              </a:tr>
              <a:tr h="1144710">
                <a:tc rowSpan="3"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Decreasing crop productivity &amp; farm income.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Declining Resource-use efficiency and savings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Climate change 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Soil health deterioration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CA based DSR-system for sustainable crop production, soil health and environment 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(ZT rice+ </a:t>
                      </a:r>
                      <a:r>
                        <a:rPr lang="en-IN" sz="1100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mungbean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 residue- ZT wheat+ rice residue-ZT </a:t>
                      </a:r>
                      <a:r>
                        <a:rPr lang="en-IN" sz="1100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mungbean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+ wheat residue)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ZT + R gave lower rice yield (-3-5%) but 10-15% and 30-36% higher wheat grain yield and system productivity (SP), respectively</a:t>
                      </a: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TOC increases by 40-45% of soil </a:t>
                      </a: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30-35% higher net returns and 2.86 B:C</a:t>
                      </a: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 (Punjab, Haryana, Delhi, U.P and some parts of Bihar and M.P.)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Better crop productivity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Better soil health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Higher livelihood security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Reduces residue burning and renders environment cleaner and ecosystem services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909613"/>
                  </a:ext>
                </a:extLst>
              </a:tr>
              <a:tr h="114471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5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100" b="1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CA-</a:t>
                      </a:r>
                      <a:r>
                        <a:rPr lang="en-IN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based maize-wheat system for higher productivity, resource use efficiency and soil health.</a:t>
                      </a:r>
                    </a:p>
                    <a:p>
                      <a:pPr marL="5556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Permanent broad bed (PBB) </a:t>
                      </a:r>
                      <a:r>
                        <a:rPr lang="en-IN" sz="1100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maize+wheat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 residue-PBB </a:t>
                      </a:r>
                      <a:r>
                        <a:rPr lang="en-IN" sz="1100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wheat+maize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 residue)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PBB</a:t>
                      </a: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+R resulted in lowest GHGI  i.e., 35-37% lower than CT</a:t>
                      </a: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PBB+R+100N had 29-31% higher SP, 20-25% savings of Irri. Water and water stable aggregates of 79.2%, 72.9% and 74.8% at 0-5cm, 5-15cm and 15-30cm. </a:t>
                      </a:r>
                    </a:p>
                    <a:p>
                      <a:pPr marL="111125" lvl="0" indent="-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45-48% higher net returns and 40-44% higher B:C</a:t>
                      </a: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 (Punjab, Haryana, Delhi, U.P and some parts of Bihar and M.P.)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Better crop productivity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Better soil health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Higher livelihood security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Provide better ecosystem services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25492"/>
                  </a:ext>
                </a:extLst>
              </a:tr>
              <a:tr h="1474122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CA-based c</a:t>
                      </a:r>
                      <a:r>
                        <a:rPr lang="en-US" sz="1100" b="1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otton</a:t>
                      </a:r>
                      <a:r>
                        <a:rPr lang="en-US" sz="1100" b="1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-wheat system for sustainable crop production, profitability and soil health 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Permanent broad bed (PBB) </a:t>
                      </a:r>
                      <a:r>
                        <a:rPr lang="en-IN" sz="1100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cotton+wheat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 residue-PBB </a:t>
                      </a:r>
                      <a:r>
                        <a:rPr lang="en-IN" sz="1100" kern="100" dirty="0" err="1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wheat+cotton</a:t>
                      </a: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 residue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Increase cotton yield by ⁓ 54%, wheat yield by ⁓22% and SP by ⁓37% than CT system</a:t>
                      </a: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Net income increased by Rs 25,000-30,000 over PTR-CTW and by 58-62% over CT system</a:t>
                      </a: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TOC increase by 95-99%, 20-22% and 25-27% at 0-5cm, 5-15cm and 15-30 cm depth of soil over CT</a:t>
                      </a: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North-western IGP (Punjab, Haryana, Delhi, U.P and some parts of Bihar and M.P.)</a:t>
                      </a:r>
                      <a:endParaRPr lang="en-US" sz="1100" kern="100" dirty="0"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Better crop productivity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Better soil health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potential alternative to rice-wheat system that can reduce residue burning and render environment cleaner.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  <a:p>
                      <a:pPr marL="111125" lvl="0" indent="-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en-IN" sz="1100" kern="1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Aptos" panose="020B0004020202020204" pitchFamily="34" charset="0"/>
                          <a:cs typeface="Mangal" panose="02040503050203030202" pitchFamily="18" charset="0"/>
                        </a:rPr>
                        <a:t>More C sequestration and lower GHGs emission and global warming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Aptos" panose="020B00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23665" marR="23665" marT="11833" marB="11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672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F1490D-A8D9-CADC-4C44-6A5A4F8B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41" y="5020752"/>
            <a:ext cx="3332983" cy="183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63906-85D9-2677-6C64-218B98140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685" y="5085940"/>
            <a:ext cx="3186630" cy="165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5B65A1-11D0-35E0-C429-C7A10686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96811"/>
            <a:ext cx="9525000" cy="37894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Significant Achievements of the Division during the last 5 years</a:t>
            </a:r>
            <a:endParaRPr lang="en-IN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2AA8C-6617-2856-7BB7-F9B665DE0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310" y="4966649"/>
            <a:ext cx="2671960" cy="180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0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A483-45D0-48C7-B9A7-4196E739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2" y="109407"/>
            <a:ext cx="9727659" cy="596898"/>
          </a:xfrm>
        </p:spPr>
        <p:txBody>
          <a:bodyPr/>
          <a:lstStyle/>
          <a:p>
            <a:pPr algn="ctr"/>
            <a:r>
              <a:rPr lang="en-US" sz="2000" dirty="0"/>
              <a:t>Mile stone contribution from the Division: At a Glance</a:t>
            </a:r>
            <a:endParaRPr lang="en-I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BB5D9-8196-4F71-9D4A-CB5FCD1D0C56}"/>
              </a:ext>
            </a:extLst>
          </p:cNvPr>
          <p:cNvSpPr txBox="1"/>
          <p:nvPr/>
        </p:nvSpPr>
        <p:spPr>
          <a:xfrm>
            <a:off x="294125" y="1380565"/>
            <a:ext cx="1160374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Arial Rounded MT Bold" panose="020F0704030504030204" pitchFamily="34" charset="0"/>
              </a:rPr>
              <a:t>CRI adds 22–34 MT wheat and can generate ₹54,000–81,000 crore revenue.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Neem-Coated Urea saves 5 kg/bag, cuts N losses by ~7 kg/ha, reduces imports by 7 MT, saves ₹6,000–7,000 crore subsidy, and increases NUE by 10–15%.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IFS gives 2–6× more food, 2–3× higher income, 60–70% eco-efficiency, and 3–4× energy productivity; by  covering 10% area in the rice-wheat belt, it can yield ~ ₹13,231 crore benefit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Arial Rounded MT Bold" panose="020F0704030504030204" pitchFamily="34" charset="0"/>
              </a:rPr>
              <a:t>ICM adoption on 25% the maize–wheat area can add 1.1–1.5 MT of maize and ₹1,458–1,644 crore annually.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Arial Rounded MT Bold" panose="020F0704030504030204" pitchFamily="34" charset="0"/>
              </a:rPr>
              <a:t>Subsurface drip saves 25% nutrients; increases maize yield by 15.3% and wheat by 10.4%; adds 5.5 MT maize + 11.3 MT wheat, giving ₹38,015 crore total benefit for maize, ₹25,807 Cr (wheat) and a total benefit: ₹38,015 Cr with reduced nutrient input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Boron-coated urea, sulfur-coated urea, and Zn-coated urea materials increased recovery efficiency (RE) up to 78% in rice crop, which is much higher than VK@2047 target of 55%. (Targeting urea 1.5 lakh </a:t>
            </a:r>
            <a:r>
              <a:rPr lang="en-US" sz="21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cr</a:t>
            </a:r>
            <a:r>
              <a:rPr lang="en-US" sz="21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urea usages)</a:t>
            </a:r>
          </a:p>
        </p:txBody>
      </p:sp>
    </p:spTree>
    <p:extLst>
      <p:ext uri="{BB962C8B-B14F-4D97-AF65-F5344CB8AC3E}">
        <p14:creationId xmlns:p14="http://schemas.microsoft.com/office/powerpoint/2010/main" val="410357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5659-2EEA-1876-9AFD-ABB4C39A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06720"/>
            <a:ext cx="10687850" cy="394567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Future plan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C67CD-5B65-71BC-0D5F-27C1EF53A897}"/>
              </a:ext>
            </a:extLst>
          </p:cNvPr>
          <p:cNvSpPr txBox="1"/>
          <p:nvPr/>
        </p:nvSpPr>
        <p:spPr>
          <a:xfrm>
            <a:off x="251012" y="905435"/>
            <a:ext cx="1140310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Climate-smart agronomy to contribute to 520 MT FGs,  WUE 40-60, NUE 35-55, and mechanization 47-70 % by  2047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Precision-scalable agronomy to reduce yield gaps, supported by ML-driven evidence-based practices that enhance yields and lower emissions across landscapes.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96600"/>
                </a:solidFill>
                <a:latin typeface="Arial Rounded MT Bold" panose="020F0704030504030204" pitchFamily="34" charset="0"/>
              </a:rPr>
              <a:t>Design system-agronomy that optimize regenerative practices to improve RUE, resilience and net-zero emission goals.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Precision weeding with drone-based nano-herbicide micro-dosing integrated with residue-mediated weed suppression, and soil–biodiversity–weed interaction–driven innovations for resilient cropping systems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Quantification of ecosystem services, </a:t>
            </a:r>
            <a:r>
              <a:rPr lang="en-US" dirty="0" err="1">
                <a:latin typeface="Arial Rounded MT Bold" panose="020F0704030504030204" pitchFamily="34" charset="0"/>
              </a:rPr>
              <a:t>monetisation</a:t>
            </a:r>
            <a:r>
              <a:rPr lang="en-US" dirty="0">
                <a:latin typeface="Arial Rounded MT Bold" panose="020F0704030504030204" pitchFamily="34" charset="0"/>
              </a:rPr>
              <a:t> of non-monitoring inputs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</a:rPr>
              <a:t>Agronomy outreach,  farmer-centric systems enabling self-reliance through participatory research.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Minimizing reliance on imported fertilisers and </a:t>
            </a:r>
            <a:r>
              <a:rPr lang="en-US" dirty="0" err="1">
                <a:latin typeface="Arial Rounded MT Bold" panose="020F0704030504030204" pitchFamily="34" charset="0"/>
              </a:rPr>
              <a:t>agro</a:t>
            </a:r>
            <a:r>
              <a:rPr lang="en-US" dirty="0">
                <a:latin typeface="Arial Rounded MT Bold" panose="020F0704030504030204" pitchFamily="34" charset="0"/>
              </a:rPr>
              <a:t>-chemicals through optimized nutrient cycling and closed-loop bioresource management.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Carbon Farming &amp; Low-Emission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Region-specific diversified regenerative farming integrates agroecology-based cropping patterns tailored to local soils and climate with on-farm validation, and combines livestock, organics and circular bioeconomy through scalable, location-specific IFS models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Advance natural farming by assessing scalable crop–soil–microbiome interactions that improve nutrient cycling, yield stability, and long-term sustainability of India’s agri-food systems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1581</Words>
  <Application>Microsoft Office PowerPoint</Application>
  <PresentationFormat>Widescreen</PresentationFormat>
  <Paragraphs>127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Arial</vt:lpstr>
      <vt:lpstr>Arial Nova</vt:lpstr>
      <vt:lpstr>Arial Rounded MT Bold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PowerPoint Presentation</vt:lpstr>
      <vt:lpstr>Significant Achievements of the Division during the last 5 years</vt:lpstr>
      <vt:lpstr>PowerPoint Presentation</vt:lpstr>
      <vt:lpstr>Significant Achievements of the Division during the last 5 years</vt:lpstr>
      <vt:lpstr>Mile stone contribution from the Division: At a Glance</vt:lpstr>
      <vt:lpstr>Future plan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Gopala Krishnan S</dc:creator>
  <cp:lastModifiedBy>hp</cp:lastModifiedBy>
  <cp:revision>331</cp:revision>
  <dcterms:created xsi:type="dcterms:W3CDTF">2023-05-08T11:40:39Z</dcterms:created>
  <dcterms:modified xsi:type="dcterms:W3CDTF">2025-12-30T14:08:49Z</dcterms:modified>
</cp:coreProperties>
</file>